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76" d="100"/>
          <a:sy n="76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5DB31-99E9-4564-AEF9-F6BA57A2F0A7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961D-9D94-49C9-8E15-0330739295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961D-9D94-49C9-8E15-0330739295A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EF39DB-7E11-446F-9F0A-6247B98BD919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7AC3059-2D12-443F-A6FE-29C133479B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371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1840" y="0"/>
            <a:ext cx="5852160" cy="5998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3372" y="62865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0"/>
            <a:ext cx="855458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accent5">
                    <a:lumMod val="50000"/>
                  </a:schemeClr>
                </a:solidFill>
              </a:rPr>
              <a:t>Общие закономерности </a:t>
            </a:r>
            <a:endParaRPr lang="ru-RU" sz="6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развития </a:t>
            </a:r>
          </a:p>
          <a:p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личности</a:t>
            </a:r>
            <a:endParaRPr lang="ru-RU" sz="60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raz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15676"/>
            <a:ext cx="4415330" cy="31879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955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Личность </a:t>
            </a:r>
            <a:r>
              <a:rPr lang="ru-RU" b="1" dirty="0"/>
              <a:t>- устойчивая система мировоззренческих, психологических и </a:t>
            </a:r>
            <a:endParaRPr lang="ru-RU" b="1" dirty="0" smtClean="0"/>
          </a:p>
          <a:p>
            <a:r>
              <a:rPr lang="ru-RU" b="1" dirty="0" smtClean="0"/>
              <a:t>поведенческих  признаков</a:t>
            </a:r>
            <a:r>
              <a:rPr lang="ru-RU" b="1" dirty="0"/>
              <a:t>, характеризующих человека</a:t>
            </a:r>
            <a:r>
              <a:rPr lang="ru-RU" b="1" dirty="0" smtClean="0"/>
              <a:t>.</a:t>
            </a:r>
          </a:p>
          <a:p>
            <a:r>
              <a:rPr lang="ru-RU" b="1" dirty="0"/>
              <a:t>Формирование личности происходит: </a:t>
            </a:r>
            <a:br>
              <a:rPr lang="ru-RU" b="1" dirty="0"/>
            </a:br>
            <a:r>
              <a:rPr lang="ru-RU" b="1" dirty="0"/>
              <a:t>- на основе совокупности врожденных и приобретенных биологических предпосылок; </a:t>
            </a:r>
            <a:br>
              <a:rPr lang="ru-RU" b="1" dirty="0"/>
            </a:br>
            <a:r>
              <a:rPr lang="ru-RU" b="1" dirty="0"/>
              <a:t>- в процессах социализации индивидов и направленного воспитания: освоения </a:t>
            </a:r>
            <a:endParaRPr lang="ru-RU" b="1" dirty="0" smtClean="0"/>
          </a:p>
          <a:p>
            <a:r>
              <a:rPr lang="ru-RU" b="1" dirty="0" smtClean="0"/>
              <a:t>социальных норм </a:t>
            </a:r>
            <a:r>
              <a:rPr lang="ru-RU" b="1" dirty="0"/>
              <a:t>и функций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            В </a:t>
            </a:r>
            <a:r>
              <a:rPr lang="ru-RU" dirty="0"/>
              <a:t>процессе развития ребенок вовлекается в различные виды деятельности </a:t>
            </a:r>
            <a:r>
              <a:rPr lang="ru-RU" dirty="0" smtClean="0"/>
              <a:t>(</a:t>
            </a:r>
            <a:r>
              <a:rPr lang="ru-RU" dirty="0"/>
              <a:t>игровую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трудовую, учебную, спортивную и т.д.) и вступает в общение (с родителями, </a:t>
            </a:r>
            <a:endParaRPr lang="ru-RU" dirty="0" smtClean="0"/>
          </a:p>
          <a:p>
            <a:r>
              <a:rPr lang="ru-RU" dirty="0" smtClean="0"/>
              <a:t>сверстниками</a:t>
            </a:r>
            <a:r>
              <a:rPr lang="ru-RU" dirty="0"/>
              <a:t>, посторонними людьми) проявляя при этом присущую ему активность.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содействует приобретению им определенного социального опыта.</a:t>
            </a:r>
          </a:p>
          <a:p>
            <a:r>
              <a:rPr lang="ru-RU" dirty="0" smtClean="0"/>
              <a:t>             </a:t>
            </a:r>
            <a:endParaRPr lang="ru-RU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3" name="Рисунок 2" descr="razvitie-pamya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143248"/>
            <a:ext cx="3095644" cy="3095644"/>
          </a:xfrm>
          <a:prstGeom prst="rect">
            <a:avLst/>
          </a:prstGeom>
        </p:spPr>
      </p:pic>
      <p:pic>
        <p:nvPicPr>
          <p:cNvPr id="4" name="Рисунок 3" descr="pic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786058"/>
            <a:ext cx="3143240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331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Для </a:t>
            </a:r>
            <a:r>
              <a:rPr lang="ru-RU" dirty="0"/>
              <a:t>каждого возрастного периода развития ребенка один из видов деятельности </a:t>
            </a:r>
            <a:endParaRPr lang="ru-RU" dirty="0" smtClean="0"/>
          </a:p>
          <a:p>
            <a:r>
              <a:rPr lang="ru-RU" dirty="0" smtClean="0"/>
              <a:t>становится </a:t>
            </a:r>
            <a:r>
              <a:rPr lang="ru-RU" dirty="0"/>
              <a:t>главным, ведущим. </a:t>
            </a:r>
            <a:r>
              <a:rPr lang="ru-RU" dirty="0" smtClean="0"/>
              <a:t>Один </a:t>
            </a:r>
            <a:r>
              <a:rPr lang="ru-RU" dirty="0"/>
              <a:t>вид сменяется другим, однако каждый новый вид </a:t>
            </a:r>
            <a:endParaRPr lang="ru-RU" dirty="0" smtClean="0"/>
          </a:p>
          <a:p>
            <a:r>
              <a:rPr lang="ru-RU" dirty="0" smtClean="0"/>
              <a:t>деятельности </a:t>
            </a:r>
            <a:r>
              <a:rPr lang="ru-RU" dirty="0"/>
              <a:t>зарождается внутри предыдущего</a:t>
            </a:r>
            <a:r>
              <a:rPr lang="ru-RU" dirty="0" smtClean="0"/>
              <a:t>.</a:t>
            </a:r>
            <a:r>
              <a:rPr lang="ru-RU" dirty="0"/>
              <a:t> Совсем маленький ребенок зависит </a:t>
            </a:r>
            <a:r>
              <a:rPr lang="ru-RU" dirty="0" smtClean="0"/>
              <a:t>от</a:t>
            </a:r>
          </a:p>
          <a:p>
            <a:r>
              <a:rPr lang="ru-RU" dirty="0" smtClean="0"/>
              <a:t> </a:t>
            </a:r>
            <a:r>
              <a:rPr lang="ru-RU" dirty="0"/>
              <a:t>взрослых, даже на самые яркие предметы, игрушки ребенок обращает внимание только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того, как на них указывают взрослые. Поэтому вначале ведущую роль </a:t>
            </a:r>
            <a:r>
              <a:rPr lang="ru-RU" dirty="0" smtClean="0"/>
              <a:t>играет</a:t>
            </a:r>
          </a:p>
          <a:p>
            <a:r>
              <a:rPr lang="ru-RU" dirty="0" smtClean="0"/>
              <a:t> </a:t>
            </a:r>
            <a:r>
              <a:rPr lang="ru-RU" dirty="0"/>
              <a:t>эмоциональное общение ребенка со взрослым. Затем предметы начинают привлекать </a:t>
            </a:r>
            <a:endParaRPr lang="ru-RU" dirty="0" smtClean="0"/>
          </a:p>
          <a:p>
            <a:r>
              <a:rPr lang="ru-RU" dirty="0" smtClean="0"/>
              <a:t>внимание </a:t>
            </a:r>
            <a:r>
              <a:rPr lang="ru-RU" dirty="0"/>
              <a:t>ребенка сами по себе, а взрослый становится только помощником в овладении </a:t>
            </a:r>
            <a:endParaRPr lang="ru-RU" dirty="0" smtClean="0"/>
          </a:p>
          <a:p>
            <a:r>
              <a:rPr lang="ru-RU" dirty="0" smtClean="0"/>
              <a:t>ими</a:t>
            </a:r>
            <a:r>
              <a:rPr lang="ru-RU" dirty="0"/>
              <a:t>. Ребенок осваивает новый вид деятельности  - предметный. Постепенно </a:t>
            </a:r>
            <a:r>
              <a:rPr lang="ru-RU" dirty="0" smtClean="0"/>
              <a:t>интерес</a:t>
            </a:r>
          </a:p>
          <a:p>
            <a:r>
              <a:rPr lang="ru-RU" dirty="0" smtClean="0"/>
              <a:t> </a:t>
            </a:r>
            <a:r>
              <a:rPr lang="ru-RU" dirty="0"/>
              <a:t>ребенка перемещается с предметов на действия с ними, которые он копирует у взрослых</a:t>
            </a:r>
            <a:r>
              <a:rPr lang="ru-RU" dirty="0" smtClean="0"/>
              <a:t>, -</a:t>
            </a:r>
          </a:p>
          <a:p>
            <a:r>
              <a:rPr lang="ru-RU" dirty="0" smtClean="0"/>
              <a:t> </a:t>
            </a:r>
            <a:r>
              <a:rPr lang="ru-RU" dirty="0"/>
              <a:t>так формируется игровая деятельность, или ролевая игра.</a:t>
            </a:r>
          </a:p>
          <a:p>
            <a:endParaRPr lang="ru-RU" dirty="0"/>
          </a:p>
        </p:txBody>
      </p:sp>
      <p:pic>
        <p:nvPicPr>
          <p:cNvPr id="4" name="Рисунок 3" descr="lichnost-kak-predmet-vospita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71810"/>
            <a:ext cx="4953000" cy="3643312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071810"/>
            <a:ext cx="45720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29979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Для </a:t>
            </a:r>
            <a:r>
              <a:rPr lang="ru-RU" dirty="0"/>
              <a:t>нормального развития ребенка с самого его рождения важное значение имеет </a:t>
            </a:r>
            <a:endParaRPr lang="ru-RU" dirty="0" smtClean="0"/>
          </a:p>
          <a:p>
            <a:r>
              <a:rPr lang="ru-RU" dirty="0" smtClean="0"/>
              <a:t>общение</a:t>
            </a:r>
            <a:r>
              <a:rPr lang="ru-RU" dirty="0"/>
              <a:t>. Только в процессе общения ребенок может освоить человеческую речь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которая в свою очередь, играет ведущую роль в деятельности ребенка, познании и </a:t>
            </a:r>
            <a:endParaRPr lang="ru-RU" dirty="0" smtClean="0"/>
          </a:p>
          <a:p>
            <a:r>
              <a:rPr lang="ru-RU" dirty="0" smtClean="0"/>
              <a:t>освоении </a:t>
            </a:r>
            <a:r>
              <a:rPr lang="ru-RU" dirty="0"/>
              <a:t>им окружающего мира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      Движущими силами развития личности являются противоречия, которые возникают </a:t>
            </a:r>
          </a:p>
          <a:p>
            <a:r>
              <a:rPr lang="ru-RU" dirty="0" smtClean="0"/>
              <a:t>между возрастающими потребностями ребенка и возможностью их удовлетворения. </a:t>
            </a:r>
          </a:p>
          <a:p>
            <a:r>
              <a:rPr lang="ru-RU" dirty="0" smtClean="0"/>
              <a:t>Потребности формируют те или иные мотивы деятельности, побуждающие ребенка к их </a:t>
            </a:r>
          </a:p>
          <a:p>
            <a:r>
              <a:rPr lang="ru-RU" dirty="0" smtClean="0"/>
              <a:t>удовлетворению. В процессе развития происходит формирование ребенка как личности.</a:t>
            </a:r>
          </a:p>
          <a:p>
            <a:r>
              <a:rPr lang="ru-RU" dirty="0" smtClean="0"/>
              <a:t>            </a:t>
            </a:r>
            <a:r>
              <a:rPr lang="ru-RU" dirty="0"/>
              <a:t>В каждой личности </a:t>
            </a:r>
            <a:r>
              <a:rPr lang="ru-RU" dirty="0" smtClean="0"/>
              <a:t>развития ребенка, исследователи </a:t>
            </a:r>
            <a:r>
              <a:rPr lang="ru-RU" dirty="0"/>
              <a:t>выделяют </a:t>
            </a:r>
            <a:r>
              <a:rPr lang="ru-RU" dirty="0" smtClean="0"/>
              <a:t>2 </a:t>
            </a:r>
            <a:r>
              <a:rPr lang="ru-RU" dirty="0"/>
              <a:t>важнейших </a:t>
            </a:r>
            <a:endParaRPr lang="ru-RU" dirty="0" smtClean="0"/>
          </a:p>
          <a:p>
            <a:r>
              <a:rPr lang="ru-RU" dirty="0" smtClean="0"/>
              <a:t>фактора </a:t>
            </a:r>
            <a:r>
              <a:rPr lang="ru-RU" dirty="0"/>
              <a:t>– наследственность и среду</a:t>
            </a:r>
            <a:r>
              <a:rPr lang="ru-RU" dirty="0" smtClean="0"/>
              <a:t>,  </a:t>
            </a:r>
            <a:r>
              <a:rPr lang="ru-RU" dirty="0"/>
              <a:t>которые являются и источниками, и условиями </a:t>
            </a:r>
          </a:p>
          <a:p>
            <a:r>
              <a:rPr lang="ru-RU" dirty="0" smtClean="0"/>
              <a:t>развития</a:t>
            </a:r>
            <a:r>
              <a:rPr lang="ru-RU" dirty="0"/>
              <a:t>. В процессе развития человека </a:t>
            </a:r>
            <a:r>
              <a:rPr lang="ru-RU" dirty="0" smtClean="0"/>
              <a:t>они </a:t>
            </a:r>
            <a:r>
              <a:rPr lang="ru-RU" dirty="0"/>
              <a:t>вступают в сложные </a:t>
            </a:r>
            <a:r>
              <a:rPr lang="ru-RU" dirty="0" smtClean="0"/>
              <a:t>взаимоотношения</a:t>
            </a:r>
          </a:p>
          <a:p>
            <a:r>
              <a:rPr lang="ru-RU" dirty="0" smtClean="0"/>
              <a:t> </a:t>
            </a:r>
            <a:r>
              <a:rPr lang="ru-RU" dirty="0"/>
              <a:t>и взаимодействия.</a:t>
            </a:r>
          </a:p>
          <a:p>
            <a:endParaRPr lang="ru-RU" dirty="0"/>
          </a:p>
        </p:txBody>
      </p:sp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424826"/>
            <a:ext cx="3357554" cy="34331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72" y="285728"/>
            <a:ext cx="91024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Психология развития ребенка показывает, что факторы, влияющие на </a:t>
            </a:r>
            <a:r>
              <a:rPr lang="ru-RU" dirty="0" smtClean="0"/>
              <a:t>становление</a:t>
            </a:r>
          </a:p>
          <a:p>
            <a:r>
              <a:rPr lang="ru-RU" dirty="0" smtClean="0"/>
              <a:t> </a:t>
            </a:r>
            <a:r>
              <a:rPr lang="ru-RU" dirty="0"/>
              <a:t>детской психики, в одном случае способствуют, а в другом препятствуют оптимальному </a:t>
            </a:r>
            <a:endParaRPr lang="ru-RU" dirty="0" smtClean="0"/>
          </a:p>
          <a:p>
            <a:r>
              <a:rPr lang="ru-RU" dirty="0" smtClean="0"/>
              <a:t>развитию </a:t>
            </a:r>
            <a:r>
              <a:rPr lang="ru-RU" dirty="0"/>
              <a:t>личности ребенка</a:t>
            </a:r>
            <a:r>
              <a:rPr lang="ru-RU" dirty="0" smtClean="0"/>
              <a:t>.</a:t>
            </a:r>
            <a:r>
              <a:rPr lang="ru-RU" dirty="0"/>
              <a:t> Такие факторы или детерминанты психического развития </a:t>
            </a:r>
            <a:endParaRPr lang="ru-RU" dirty="0" smtClean="0"/>
          </a:p>
          <a:p>
            <a:r>
              <a:rPr lang="ru-RU" dirty="0" smtClean="0"/>
              <a:t>удобно </a:t>
            </a:r>
            <a:r>
              <a:rPr lang="ru-RU" dirty="0"/>
              <a:t>представить как расположенные на оси, заданной двумя полюсами.</a:t>
            </a: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0175"/>
            <a:ext cx="4143372" cy="4162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372" y="1571612"/>
            <a:ext cx="517314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Объективные факторы</a:t>
            </a:r>
            <a:r>
              <a:rPr lang="ru-RU" dirty="0" smtClean="0"/>
              <a:t>, выступающие как </a:t>
            </a:r>
          </a:p>
          <a:p>
            <a:r>
              <a:rPr lang="ru-RU" dirty="0" smtClean="0"/>
              <a:t>предпосылки или условия развития.</a:t>
            </a:r>
          </a:p>
          <a:p>
            <a:r>
              <a:rPr lang="ru-RU" b="1" i="1" dirty="0" smtClean="0"/>
              <a:t>Субъективные факторы</a:t>
            </a:r>
            <a:r>
              <a:rPr lang="ru-RU" dirty="0" smtClean="0"/>
              <a:t>, которые, хотя и </a:t>
            </a:r>
          </a:p>
          <a:p>
            <a:r>
              <a:rPr lang="ru-RU" dirty="0" smtClean="0"/>
              <a:t>находятся под воздействием и в зависимости </a:t>
            </a:r>
          </a:p>
          <a:p>
            <a:r>
              <a:rPr lang="ru-RU" dirty="0" smtClean="0"/>
              <a:t>от первых, составляют внутреннюю логику</a:t>
            </a:r>
          </a:p>
          <a:p>
            <a:r>
              <a:rPr lang="ru-RU" dirty="0" smtClean="0"/>
              <a:t> саморазвития ребенка. Промежуточное </a:t>
            </a:r>
          </a:p>
          <a:p>
            <a:r>
              <a:rPr lang="ru-RU" dirty="0" smtClean="0"/>
              <a:t>положение занимают факторы, которые </a:t>
            </a:r>
          </a:p>
          <a:p>
            <a:r>
              <a:rPr lang="ru-RU" dirty="0" smtClean="0"/>
              <a:t>возникают на пересечении</a:t>
            </a:r>
          </a:p>
          <a:p>
            <a:r>
              <a:rPr lang="ru-RU" dirty="0" smtClean="0"/>
              <a:t> действия факторов объективных и </a:t>
            </a:r>
          </a:p>
          <a:p>
            <a:r>
              <a:rPr lang="ru-RU" dirty="0" smtClean="0"/>
              <a:t>субъективных, на пересечении векторов, идущих </a:t>
            </a:r>
          </a:p>
          <a:p>
            <a:r>
              <a:rPr lang="ru-RU" dirty="0" smtClean="0"/>
              <a:t>от ребенка как субъекта жизнедеятельности и </a:t>
            </a:r>
          </a:p>
          <a:p>
            <a:r>
              <a:rPr lang="ru-RU" dirty="0" smtClean="0"/>
              <a:t>социопредметной среды. Психологически эти </a:t>
            </a:r>
          </a:p>
          <a:p>
            <a:r>
              <a:rPr lang="ru-RU" dirty="0" smtClean="0"/>
              <a:t>факторы раскрываются в характеристиках </a:t>
            </a:r>
          </a:p>
          <a:p>
            <a:r>
              <a:rPr lang="ru-RU" dirty="0" smtClean="0"/>
              <a:t>общения и специфике взаимоотношений </a:t>
            </a:r>
          </a:p>
          <a:p>
            <a:r>
              <a:rPr lang="ru-RU" dirty="0" smtClean="0"/>
              <a:t>ребенка с другими людьми — в семье и в</a:t>
            </a:r>
          </a:p>
          <a:p>
            <a:r>
              <a:rPr lang="ru-RU" dirty="0" smtClean="0"/>
              <a:t> других коллективах.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00768"/>
            <a:ext cx="92513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Первостепенный </a:t>
            </a:r>
            <a:r>
              <a:rPr lang="ru-RU" dirty="0"/>
              <a:t>интерес с точки зрения практических задач психологической </a:t>
            </a:r>
            <a:r>
              <a:rPr lang="ru-RU" dirty="0" smtClean="0"/>
              <a:t>помощи</a:t>
            </a:r>
          </a:p>
          <a:p>
            <a:r>
              <a:rPr lang="ru-RU" dirty="0" smtClean="0"/>
              <a:t> </a:t>
            </a:r>
            <a:r>
              <a:rPr lang="ru-RU" dirty="0"/>
              <a:t>семье представляют три группы детерминант: объективное влияние родителей, </a:t>
            </a:r>
            <a:r>
              <a:rPr lang="ru-RU" dirty="0" smtClean="0"/>
              <a:t>развитие</a:t>
            </a:r>
          </a:p>
          <a:p>
            <a:r>
              <a:rPr lang="ru-RU" dirty="0" smtClean="0"/>
              <a:t> </a:t>
            </a:r>
            <a:r>
              <a:rPr lang="ru-RU" dirty="0"/>
              <a:t>личности самого ребенка, а также способы общения и взаимоотношения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991527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Развитие </a:t>
            </a:r>
            <a:r>
              <a:rPr lang="ru-RU" dirty="0"/>
              <a:t>— это прежде всего качественные изменения в организме и психике </a:t>
            </a:r>
            <a:endParaRPr lang="ru-RU" dirty="0" smtClean="0"/>
          </a:p>
          <a:p>
            <a:r>
              <a:rPr lang="ru-RU" dirty="0" smtClean="0"/>
              <a:t>Человека.  </a:t>
            </a:r>
            <a:r>
              <a:rPr lang="ru-RU" dirty="0"/>
              <a:t>Эти изменения происходят в условиях определенной домашней и социальной среды, </a:t>
            </a:r>
            <a:endParaRPr lang="ru-RU" dirty="0" smtClean="0"/>
          </a:p>
          <a:p>
            <a:r>
              <a:rPr lang="ru-RU" dirty="0" smtClean="0"/>
              <a:t>воздействия </a:t>
            </a:r>
            <a:r>
              <a:rPr lang="ru-RU" dirty="0"/>
              <a:t>окружающих его людей</a:t>
            </a:r>
            <a:r>
              <a:rPr lang="ru-RU" dirty="0" smtClean="0"/>
              <a:t>.</a:t>
            </a:r>
          </a:p>
          <a:p>
            <a:r>
              <a:rPr lang="ru-RU" b="1" i="1" dirty="0"/>
              <a:t> </a:t>
            </a:r>
            <a:br>
              <a:rPr lang="ru-RU" b="1" i="1" dirty="0"/>
            </a:br>
            <a:r>
              <a:rPr lang="ru-RU" b="1" i="1" dirty="0" smtClean="0"/>
              <a:t> </a:t>
            </a:r>
            <a:r>
              <a:rPr lang="ru-RU" b="1" i="1" dirty="0"/>
              <a:t> </a:t>
            </a:r>
            <a:r>
              <a:rPr lang="ru-RU" b="1" i="1" dirty="0" smtClean="0"/>
              <a:t>          </a:t>
            </a:r>
            <a:r>
              <a:rPr lang="ru-RU" dirty="0" smtClean="0"/>
              <a:t>Педагогика </a:t>
            </a:r>
            <a:r>
              <a:rPr lang="ru-RU" dirty="0"/>
              <a:t>как наука о воспитании на текущий момент имеет в своем </a:t>
            </a:r>
            <a:r>
              <a:rPr lang="ru-RU" dirty="0" smtClean="0"/>
              <a:t>арсенале</a:t>
            </a:r>
          </a:p>
          <a:p>
            <a:r>
              <a:rPr lang="ru-RU" dirty="0" smtClean="0"/>
              <a:t> </a:t>
            </a:r>
            <a:r>
              <a:rPr lang="ru-RU" dirty="0"/>
              <a:t>четыре парадигмы, согласно которым осуществляется воспитательный процесс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dirty="0"/>
              <a:t>педагогическую, андрологическую, акмеологическую и коммуникативную. </a:t>
            </a:r>
            <a:endParaRPr lang="ru-RU" dirty="0" smtClean="0"/>
          </a:p>
          <a:p>
            <a:r>
              <a:rPr lang="ru-RU" dirty="0" smtClean="0"/>
              <a:t>Каждая </a:t>
            </a:r>
            <a:r>
              <a:rPr lang="ru-RU" dirty="0"/>
              <a:t>из них находит свое применение в определенных условиях.</a:t>
            </a:r>
          </a:p>
          <a:p>
            <a:r>
              <a:rPr lang="ru-RU" dirty="0" smtClean="0"/>
              <a:t>        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edu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000372"/>
            <a:ext cx="5524500" cy="3619500"/>
          </a:xfrm>
          <a:prstGeom prst="rect">
            <a:avLst/>
          </a:prstGeom>
        </p:spPr>
      </p:pic>
      <p:pic>
        <p:nvPicPr>
          <p:cNvPr id="5" name="Рисунок 4" descr="IMG_9473_72p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5152" y="2572249"/>
            <a:ext cx="2858848" cy="428575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38192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Концепция </a:t>
            </a:r>
            <a:r>
              <a:rPr lang="ru-RU" i="1" dirty="0" smtClean="0"/>
              <a:t>педагогической</a:t>
            </a:r>
            <a:r>
              <a:rPr lang="ru-RU" dirty="0" smtClean="0"/>
              <a:t> парадигмы состоит в том, чтобы воспитать человека с </a:t>
            </a:r>
          </a:p>
          <a:p>
            <a:r>
              <a:rPr lang="ru-RU" dirty="0" smtClean="0"/>
              <a:t>использованием внешней системы принуждения, кнутом и пряником. Преимущества </a:t>
            </a:r>
          </a:p>
          <a:p>
            <a:r>
              <a:rPr lang="ru-RU" dirty="0" smtClean="0"/>
              <a:t>педагогической парадигмы являются продолжениями ее недостатков. Главное</a:t>
            </a:r>
          </a:p>
          <a:p>
            <a:r>
              <a:rPr lang="ru-RU" dirty="0" smtClean="0"/>
              <a:t> противоречие педагогической парадигмы заключается именно в том, что, воспитывая </a:t>
            </a:r>
          </a:p>
          <a:p>
            <a:r>
              <a:rPr lang="ru-RU" dirty="0" smtClean="0"/>
              <a:t>принуждением, мы говорим о свободе творчества маленького человека. </a:t>
            </a:r>
          </a:p>
          <a:p>
            <a:endParaRPr lang="ru-RU" dirty="0" smtClean="0"/>
          </a:p>
          <a:p>
            <a:r>
              <a:rPr lang="ru-RU" dirty="0" smtClean="0"/>
              <a:t>           Концепция </a:t>
            </a:r>
            <a:r>
              <a:rPr lang="ru-RU" i="1" dirty="0" smtClean="0"/>
              <a:t>андрологической</a:t>
            </a:r>
            <a:r>
              <a:rPr lang="ru-RU" dirty="0" smtClean="0"/>
              <a:t> парадигмы состоит в том, чтобы воспитуемый осознавал</a:t>
            </a:r>
          </a:p>
          <a:p>
            <a:r>
              <a:rPr lang="ru-RU" dirty="0" smtClean="0"/>
              <a:t> весь процесс своего воспитания и умел достигать определенные цели в жизни. </a:t>
            </a:r>
          </a:p>
          <a:p>
            <a:r>
              <a:rPr lang="ru-RU" dirty="0" smtClean="0"/>
              <a:t>Преимущества этой парадигмы воспитания в том, что воспитатель и воспитуемый </a:t>
            </a:r>
          </a:p>
          <a:p>
            <a:r>
              <a:rPr lang="ru-RU" dirty="0" smtClean="0"/>
              <a:t>находятся в равных положениях. </a:t>
            </a:r>
          </a:p>
          <a:p>
            <a:endParaRPr lang="ru-RU" dirty="0"/>
          </a:p>
          <a:p>
            <a:r>
              <a:rPr lang="ru-RU" dirty="0" smtClean="0"/>
              <a:t>           Концепция </a:t>
            </a:r>
            <a:r>
              <a:rPr lang="ru-RU" i="1" dirty="0"/>
              <a:t>акмеологической</a:t>
            </a:r>
            <a:r>
              <a:rPr lang="ru-RU" dirty="0"/>
              <a:t> парадигмы состоит в том, чтобы в процессе воспитания </a:t>
            </a:r>
            <a:endParaRPr lang="ru-RU" dirty="0" smtClean="0"/>
          </a:p>
          <a:p>
            <a:r>
              <a:rPr lang="ru-RU" dirty="0" smtClean="0"/>
              <a:t>человеку </a:t>
            </a:r>
            <a:r>
              <a:rPr lang="ru-RU" dirty="0"/>
              <a:t>можно было бы предоставить максимальную помощь в раскрытии его </a:t>
            </a:r>
            <a:endParaRPr lang="ru-RU" dirty="0" smtClean="0"/>
          </a:p>
          <a:p>
            <a:r>
              <a:rPr lang="ru-RU" dirty="0" smtClean="0"/>
              <a:t>индивидуальных </a:t>
            </a:r>
            <a:r>
              <a:rPr lang="ru-RU" dirty="0"/>
              <a:t>и творческих </a:t>
            </a:r>
            <a:r>
              <a:rPr lang="ru-RU" dirty="0" smtClean="0"/>
              <a:t>возможностей. Преимущества </a:t>
            </a:r>
            <a:r>
              <a:rPr lang="ru-RU" dirty="0"/>
              <a:t>такого подхода в том, что он </a:t>
            </a:r>
            <a:endParaRPr lang="ru-RU" dirty="0" smtClean="0"/>
          </a:p>
          <a:p>
            <a:r>
              <a:rPr lang="ru-RU" dirty="0" smtClean="0"/>
              <a:t>имеет </a:t>
            </a:r>
            <a:r>
              <a:rPr lang="ru-RU" dirty="0"/>
              <a:t>ярко выраженную творческую направленность, находит применение </a:t>
            </a:r>
            <a:r>
              <a:rPr lang="ru-RU" dirty="0" smtClean="0"/>
              <a:t>в</a:t>
            </a:r>
          </a:p>
          <a:p>
            <a:r>
              <a:rPr lang="ru-RU" dirty="0" smtClean="0"/>
              <a:t> </a:t>
            </a:r>
            <a:r>
              <a:rPr lang="ru-RU" dirty="0"/>
              <a:t>гуманитарных сферах, различных художественных и других школах и студиях. 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Концепция </a:t>
            </a:r>
            <a:r>
              <a:rPr lang="ru-RU" i="1" dirty="0"/>
              <a:t>коммуникативной </a:t>
            </a:r>
            <a:r>
              <a:rPr lang="ru-RU" dirty="0"/>
              <a:t>парадигмы предусматривает общение и взаимное </a:t>
            </a:r>
            <a:endParaRPr lang="ru-RU" dirty="0" smtClean="0"/>
          </a:p>
          <a:p>
            <a:r>
              <a:rPr lang="ru-RU" dirty="0" smtClean="0"/>
              <a:t>совершенствование </a:t>
            </a:r>
            <a:r>
              <a:rPr lang="ru-RU" dirty="0"/>
              <a:t>всех воспитуемых в одной группе, в одной предметной области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примерно одинаковых по уровню развития. В результате их тесного общения </a:t>
            </a:r>
            <a:r>
              <a:rPr lang="ru-RU" dirty="0" smtClean="0"/>
              <a:t>происходит</a:t>
            </a:r>
          </a:p>
          <a:p>
            <a:r>
              <a:rPr lang="ru-RU" dirty="0" smtClean="0"/>
              <a:t> </a:t>
            </a:r>
            <a:r>
              <a:rPr lang="ru-RU" dirty="0"/>
              <a:t>обмен информацией, знаниями и умениями, совершенствование людей.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EDA9083-0168-479E-9F95-BC11B476B213}"/>
</file>

<file path=customXml/itemProps2.xml><?xml version="1.0" encoding="utf-8"?>
<ds:datastoreItem xmlns:ds="http://schemas.openxmlformats.org/officeDocument/2006/customXml" ds:itemID="{C0E07FDB-C5D3-4E33-BF87-B8A4AA962488}"/>
</file>

<file path=customXml/itemProps3.xml><?xml version="1.0" encoding="utf-8"?>
<ds:datastoreItem xmlns:ds="http://schemas.openxmlformats.org/officeDocument/2006/customXml" ds:itemID="{A550867F-EC4F-45C8-9716-CDA5F641D225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532</Words>
  <Application>Microsoft Office PowerPoint</Application>
  <PresentationFormat>Экран (4:3)</PresentationFormat>
  <Paragraphs>89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2011-06-16T05:49:33Z</dcterms:created>
  <dcterms:modified xsi:type="dcterms:W3CDTF">2014-02-01T18:09:30Z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